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7D00"/>
    <a:srgbClr val="CC3300"/>
    <a:srgbClr val="765700"/>
  </p:clrMru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3" autoAdjust="0"/>
    <p:restoredTop sz="94660"/>
  </p:normalViewPr>
  <p:slideViewPr>
    <p:cSldViewPr>
      <p:cViewPr varScale="1">
        <p:scale>
          <a:sx n="51" d="100"/>
          <a:sy n="51" d="100"/>
        </p:scale>
        <p:origin x="-12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0742D-BAC6-444F-818C-E98B178118BA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7A2A2-22F3-470F-89DE-57B03DACC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CA4E-91FD-4012-92F3-B4333F1AB7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-on-line.com.forum-tur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text" TargetMode="External"/><Relationship Id="rId4" Type="http://schemas.openxmlformats.org/officeDocument/2006/relationships/hyperlink" Target="http://poznayko.at.ua/photo/16-2-0-0-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85926"/>
            <a:ext cx="89897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Занимательная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математика</a:t>
            </a:r>
            <a:endParaRPr lang="ru-RU" sz="5400" b="1" cap="all" spc="0" dirty="0">
              <a:ln/>
              <a:solidFill>
                <a:schemeClr val="tx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pic>
        <p:nvPicPr>
          <p:cNvPr id="9219" name="Picture 3" descr="F:\Алина\owl2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0"/>
            <a:ext cx="1857388" cy="19399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364331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Авторы: Сухова К.Г., Буланкина А.А</a:t>
            </a:r>
            <a:r>
              <a:rPr lang="ru-RU" b="1" dirty="0" smtClean="0">
                <a:solidFill>
                  <a:schemeClr val="tx2"/>
                </a:solidFill>
              </a:rPr>
              <a:t>.(учащиеся </a:t>
            </a:r>
            <a:r>
              <a:rPr lang="ru-RU" b="1" dirty="0" smtClean="0">
                <a:solidFill>
                  <a:schemeClr val="tx2"/>
                </a:solidFill>
              </a:rPr>
              <a:t>10 класса)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Руководитель: </a:t>
            </a:r>
            <a:r>
              <a:rPr lang="ru-RU" b="1" dirty="0" err="1" smtClean="0">
                <a:solidFill>
                  <a:schemeClr val="tx2"/>
                </a:solidFill>
              </a:rPr>
              <a:t>Ведунова</a:t>
            </a:r>
            <a:r>
              <a:rPr lang="ru-RU" b="1" dirty="0" smtClean="0">
                <a:solidFill>
                  <a:schemeClr val="tx2"/>
                </a:solidFill>
              </a:rPr>
              <a:t> Светлана Николаевна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                                 (учитель математики)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МОУ СОШ №2 </a:t>
            </a:r>
            <a:r>
              <a:rPr lang="ru-RU" b="1" dirty="0" err="1" smtClean="0">
                <a:solidFill>
                  <a:schemeClr val="tx2"/>
                </a:solidFill>
              </a:rPr>
              <a:t>пгт</a:t>
            </a:r>
            <a:r>
              <a:rPr lang="ru-RU" b="1" dirty="0" smtClean="0">
                <a:solidFill>
                  <a:schemeClr val="tx2"/>
                </a:solidFill>
              </a:rPr>
              <a:t>. Серышево Амурская обл.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8" name="Picture 4" descr="F:\Новая папка\математика\razviv-konkur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572008"/>
            <a:ext cx="2168735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F:\Алина\boy2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1287" y="3929066"/>
            <a:ext cx="1662713" cy="2928934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71612"/>
            <a:ext cx="936153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П.А.Вакульчик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«Нестандартные  и олимпиадные задачи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В.А.Гусев. А.Н.Орлов. А П. Розенталь  «Внеклассная работа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Бабинская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«Задачи математических олимпиад»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А.В.Фарков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«Готовимся к олимпиадам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И.С.Петраков «Математические кружки»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://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images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yandex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en-US" sz="2000" b="1" dirty="0" smtClean="0">
                <a:solidFill>
                  <a:srgbClr val="000099"/>
                </a:solidFill>
              </a:rPr>
              <a:t> 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99"/>
                </a:solidFill>
                <a:hlinkClick r:id="rId3"/>
              </a:rPr>
              <a:t>http</a:t>
            </a:r>
            <a:r>
              <a:rPr lang="ru-RU" sz="2000" b="1" dirty="0" smtClean="0">
                <a:solidFill>
                  <a:srgbClr val="000099"/>
                </a:solidFill>
                <a:hlinkClick r:id="rId3"/>
              </a:rPr>
              <a:t>:</a:t>
            </a:r>
            <a:r>
              <a:rPr lang="en-US" sz="2000" b="1" dirty="0" smtClean="0">
                <a:solidFill>
                  <a:srgbClr val="000099"/>
                </a:solidFill>
                <a:hlinkClick r:id="rId3"/>
              </a:rPr>
              <a:t>//</a:t>
            </a:r>
            <a:r>
              <a:rPr lang="en-US" sz="2000" b="1" dirty="0" smtClean="0">
                <a:solidFill>
                  <a:srgbClr val="000099"/>
                </a:solidFill>
                <a:hlinkClick r:id="rId3"/>
              </a:rPr>
              <a:t>www.math-on-line.com.forum-tur</a:t>
            </a:r>
            <a:r>
              <a:rPr lang="en-US" sz="2000" b="1" dirty="0" smtClean="0">
                <a:solidFill>
                  <a:srgbClr val="000099"/>
                </a:solidFill>
              </a:rPr>
              <a:t>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99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solidFill>
                <a:srgbClr val="000099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00042"/>
            <a:ext cx="4071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i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Литература:</a:t>
            </a:r>
            <a:endParaRPr lang="ru-RU" sz="4400" b="1" i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143380"/>
            <a:ext cx="58995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hlinkClick r:id="rId4"/>
              </a:rPr>
              <a:t>http://poznayko.at.ua/photo/16-2-0-0-2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643446"/>
            <a:ext cx="5173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hlinkClick r:id="rId5"/>
              </a:rPr>
              <a:t>http://images.yandex.ru/yandsearch?text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115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Логические задачки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928802"/>
            <a:ext cx="5715040" cy="45720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CC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Логика - наука о способах доказательств и опровержений; совокупность научных теорий, в каждой из которых рассматриваются определенные способы доказательств и опровержений</a:t>
            </a:r>
            <a:endParaRPr lang="ru-RU" sz="3200" b="1" dirty="0">
              <a:ln w="11430"/>
              <a:solidFill>
                <a:srgbClr val="CC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 descr="F:\АНИМАШКИ\дети читаю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3299" y="2786058"/>
            <a:ext cx="2106307" cy="2501239"/>
          </a:xfrm>
          <a:prstGeom prst="rect">
            <a:avLst/>
          </a:prstGeom>
          <a:noFill/>
        </p:spPr>
      </p:pic>
      <p:pic>
        <p:nvPicPr>
          <p:cNvPr id="6" name="Picture 2" descr="F:\АНИМАШКИ\девочка учи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2391" y="3593581"/>
            <a:ext cx="2348733" cy="2121436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9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4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00042"/>
            <a:ext cx="3872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357298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Как перевести в лодке с одного берега реки на другой волка, козла и капусту, если известно, что волка нельзя оставить без привязи с козлом, а козёл «неравнодушен» к капусте? В лодке только два места, поэтому можно с собой брать одновременно или одно животное или капусту.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148612"/>
            <a:ext cx="3428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3857628"/>
            <a:ext cx="58579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Первым рейсом перевозчик берёт в лодку козла, оставляя на берегу волка и капусту.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Вторым рейсом перевозчик берет с собой волка, оставляя на берегу капусту. Переехав реку, перевозчик оставляет волка на берегу, а козла забирает в лодку и возвращается с ним обратно.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третьем рейсе перевозчик берёт с собой капусту, выгрузив козла. Переехав реку, он оставляет капусту с волком возвращается за козлом.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четвёртом рейсе он перевозит через реку козла.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266718"/>
            <a:ext cx="1528765" cy="15909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256"/>
            <a:ext cx="2177391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215174" y="0"/>
            <a:ext cx="192882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1" name="Picture 3" descr="C:\Documents and Settings\учитель\Рабочий стол\Новая папка\0501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797144" cy="6858000"/>
          </a:xfrm>
          <a:prstGeom prst="rect">
            <a:avLst/>
          </a:prstGeom>
          <a:noFill/>
        </p:spPr>
      </p:pic>
      <p:pic>
        <p:nvPicPr>
          <p:cNvPr id="12" name="Picture 4" descr="C:\Documents and Settings\учитель\Рабочий стол\Новая папка\математика\00004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1857364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436" y="3643314"/>
            <a:ext cx="1450953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5676" y="3629025"/>
            <a:ext cx="14668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629025"/>
            <a:ext cx="14668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4040" y="3619501"/>
            <a:ext cx="1590214" cy="32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1285860"/>
            <a:ext cx="85010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На улице, став в кружок, беседуют 4 девочки: Аня, Валя, Галя, Надя. Девочка в зелёном платье (не Аня и не Валя) стоит между девочкой в голубом платье и Надей. Девочка в жёлтом платье стоит между девочкой в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розовом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 платье и Валей. Какое платье носит каждая из девочек?  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28604"/>
            <a:ext cx="3701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№2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4040" y="2857496"/>
            <a:ext cx="12586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Аня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24238" y="2928934"/>
            <a:ext cx="14045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Валя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52998" y="2928934"/>
            <a:ext cx="13045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Галя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0320" y="3000372"/>
            <a:ext cx="13452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Надя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857224" y="3214686"/>
          <a:ext cx="7096130" cy="230029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419226"/>
                <a:gridCol w="1419226"/>
                <a:gridCol w="1419226"/>
                <a:gridCol w="1419226"/>
                <a:gridCol w="1419226"/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Аня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Валя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Галя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Надя</a:t>
                      </a:r>
                      <a:endParaRPr lang="ru-RU" sz="2400" dirty="0"/>
                    </a:p>
                  </a:txBody>
                  <a:tcPr/>
                </a:tc>
              </a:tr>
              <a:tr h="47149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Зелёное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Голубое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Жёлтое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+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Розовое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+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2"/>
            <a:ext cx="36820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№3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285992"/>
            <a:ext cx="3428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Решение: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000372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Найдём сначала возраст Бори. Так как в детский сад ходит девочка, то это не Боря. Тогда Боре больше 5 лет.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Так как Аня старше Бори, то Боре не может быть 15 лет. Так как сумма лет Ани  Веры делиться на три, то, учитывается возраст детей в семье, это может быть в следующих случаях: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одной девочке 5 лет, а другой 13;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одной девочке 8 лет, а другой 13;</a:t>
            </a:r>
          </a:p>
          <a:p>
            <a:pPr marL="342900" indent="-34290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обоих случаях одной девочке 13 лет. Следовательно, Боре не 13 лет. Имеем: Боре не 5 лет, не 15 и не 13. Тогда Боре 8 лет.</a:t>
            </a:r>
          </a:p>
          <a:p>
            <a:pPr marL="342900" indent="-34290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Установим теперь возраст каждой девочки. Так как сумма лет Ани и Веры делиться  на три , а Боре - 8 лет, то возможен Аня старше Бори, то Ане 13 лет. Тогда Вере будет 5 лет, а Гале 15 лет.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F:\АНИМАШКИ\дети пляшу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3703" y="0"/>
            <a:ext cx="2300297" cy="1463825"/>
          </a:xfrm>
          <a:prstGeom prst="rect">
            <a:avLst/>
          </a:prstGeom>
          <a:noFill/>
        </p:spPr>
      </p:pic>
      <p:pic>
        <p:nvPicPr>
          <p:cNvPr id="8195" name="Picture 3" descr="F:\АНИМАШКИ\девочка прыгае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3714752"/>
            <a:ext cx="1428728" cy="22568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282" y="1357298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семье четверо детей. Им 5, 8, 13, 15 лет. Детей зовут Аня, Боря, Вера и Галя. Сколько лет каждому ребёнку, если одна девочка ходит в детский сад, Аня старше  Бори и сумма лет Ани и Веры делиться на три?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8282"/>
            <a:ext cx="3728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680038"/>
            <a:ext cx="74295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бутылке, стакане, кувшин и банке находятся молоко, лимонад, квас и вода. Известно, что вода и молоко не в бутылке, сосуд с лимонадом стоит между кувшином и сосудом с квасом, в банке не лимонад и не вода. Стакан стоит около банки и сосуда с молоком. В какой сосуд налита каждая из жидкостей.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6" name="Picture 8" descr="C:\Documents and Settings\учитель\Рабочий стол\Новая папка\матем\стакан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643446"/>
            <a:ext cx="12446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Documents and Settings\учитель\Рабочий стол\Новая папка\матем\банка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4572008"/>
            <a:ext cx="1270000" cy="190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Documents and Settings\учитель\Рабочий стол\Новая папка\матем\бутылка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860948"/>
            <a:ext cx="1308100" cy="185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Documents and Settings\учитель\Рабочий стол\Новая папка\матем\кувши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4779979"/>
            <a:ext cx="1607491" cy="2006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00166" y="1928802"/>
          <a:ext cx="6096000" cy="33893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6778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Бутылка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Стакан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Кувшин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Банка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778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Молоко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778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Лимонад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778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Квас 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7786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Вода</a:t>
                      </a:r>
                      <a:endParaRPr lang="ru-RU" sz="1800" b="1" dirty="0">
                        <a:solidFill>
                          <a:srgbClr val="A47D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1991" y="812053"/>
            <a:ext cx="21739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Ответ: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3728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№5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71612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65700"/>
                </a:solidFill>
              </a:rPr>
              <a:t>Беседуют трое друзей: </a:t>
            </a:r>
            <a:r>
              <a:rPr lang="ru-RU" sz="2000" b="1" dirty="0" err="1" smtClean="0">
                <a:solidFill>
                  <a:srgbClr val="765700"/>
                </a:solidFill>
              </a:rPr>
              <a:t>Белокуров</a:t>
            </a:r>
            <a:r>
              <a:rPr lang="ru-RU" sz="2000" b="1" dirty="0" smtClean="0">
                <a:solidFill>
                  <a:srgbClr val="765700"/>
                </a:solidFill>
              </a:rPr>
              <a:t>, Рыжов и Чернов. Брюнет сказал </a:t>
            </a:r>
            <a:r>
              <a:rPr lang="ru-RU" sz="2000" b="1" dirty="0" err="1" smtClean="0">
                <a:solidFill>
                  <a:srgbClr val="765700"/>
                </a:solidFill>
              </a:rPr>
              <a:t>Белокурову</a:t>
            </a:r>
            <a:r>
              <a:rPr lang="ru-RU" sz="2000" b="1" dirty="0" smtClean="0">
                <a:solidFill>
                  <a:srgbClr val="765700"/>
                </a:solidFill>
              </a:rPr>
              <a:t>: «Любопытно, что один из нас блондин, другой – брюнет, третий – рыжий, но ни у кого цвет волос не соответствует фамилии» .</a:t>
            </a:r>
          </a:p>
          <a:p>
            <a:r>
              <a:rPr lang="ru-RU" sz="2000" b="1" dirty="0" smtClean="0">
                <a:solidFill>
                  <a:srgbClr val="765700"/>
                </a:solidFill>
              </a:rPr>
              <a:t>       Какой цвет волос у каждого из друзей?</a:t>
            </a:r>
            <a:endParaRPr lang="ru-RU" sz="2000" b="1" dirty="0">
              <a:solidFill>
                <a:srgbClr val="7657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000372"/>
            <a:ext cx="21739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Ответ: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14544" y="3786190"/>
          <a:ext cx="4500596" cy="238125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125149"/>
                <a:gridCol w="1125149"/>
                <a:gridCol w="1125149"/>
                <a:gridCol w="1125149"/>
              </a:tblGrid>
              <a:tr h="4762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/>
                        <a:t>Фамилия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/>
                        <a:t>Цвета </a:t>
                      </a:r>
                      <a:r>
                        <a:rPr lang="ru-RU" sz="1400" u="none" strike="noStrike" dirty="0"/>
                        <a:t>волос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/>
                        <a:t>Рыжие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/>
                        <a:t>Черные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/>
                        <a:t>Русые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</a:tr>
              <a:tr h="4762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/>
                        <a:t>Белокуров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+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-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-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</a:tr>
              <a:tr h="4762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/>
                        <a:t>Чернов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-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-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+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</a:tr>
              <a:tr h="4762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/>
                        <a:t>Рыжов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-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/>
                        <a:t>+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/>
                        <a:t>-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onstantia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Рисунок 7" descr="чтение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4786322"/>
            <a:ext cx="1493050" cy="1571632"/>
          </a:xfrm>
          <a:prstGeom prst="rect">
            <a:avLst/>
          </a:prstGeom>
        </p:spPr>
      </p:pic>
      <p:pic>
        <p:nvPicPr>
          <p:cNvPr id="9" name="Рисунок 8" descr="чтение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07134" y="4714888"/>
            <a:ext cx="1435908" cy="1571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3728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Задача №6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5187" y="642918"/>
            <a:ext cx="1039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ston" pitchFamily="66" charset="0"/>
              </a:rPr>
              <a:t>*  * 7</a:t>
            </a:r>
            <a:endParaRPr lang="ru-RU" sz="3600" dirty="0">
              <a:latin typeface="Ariston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6691" y="1142984"/>
            <a:ext cx="417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ston" pitchFamily="66" charset="0"/>
              </a:rPr>
              <a:t>8</a:t>
            </a:r>
            <a:endParaRPr lang="ru-RU" sz="3600" dirty="0">
              <a:latin typeface="Ariston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1639661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ston" pitchFamily="66" charset="0"/>
              </a:rPr>
              <a:t>* 3 6</a:t>
            </a:r>
            <a:endParaRPr lang="ru-RU" sz="3600" dirty="0">
              <a:latin typeface="Ariston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5226625" y="1643050"/>
            <a:ext cx="85725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0" y="1714488"/>
            <a:ext cx="21739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Ответ: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2571744"/>
            <a:ext cx="72151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Так как произведение множителя на число 7 в числе </a:t>
            </a:r>
          </a:p>
          <a:p>
            <a:r>
              <a:rPr lang="ru-RU" sz="2000" b="1" dirty="0" smtClean="0"/>
              <a:t>Единиц имеет цифру 6, то множитель равен 8.</a:t>
            </a:r>
          </a:p>
          <a:p>
            <a:r>
              <a:rPr lang="ru-RU" sz="2000" b="1" dirty="0" smtClean="0"/>
              <a:t>Так как произведение трёхзначного числа на 8 дает </a:t>
            </a:r>
          </a:p>
          <a:p>
            <a:r>
              <a:rPr lang="ru-RU" sz="2000" b="1" dirty="0" smtClean="0"/>
              <a:t>Трёхзначное число, то число сотен множимого </a:t>
            </a:r>
          </a:p>
          <a:p>
            <a:r>
              <a:rPr lang="ru-RU" sz="2000" b="1" dirty="0" smtClean="0"/>
              <a:t>равно 1. </a:t>
            </a:r>
          </a:p>
          <a:p>
            <a:r>
              <a:rPr lang="ru-RU" sz="2000" b="1" dirty="0" smtClean="0"/>
              <a:t>Покажем что число десятков множимого также равно 1.</a:t>
            </a:r>
          </a:p>
          <a:p>
            <a:r>
              <a:rPr lang="ru-RU" sz="2000" b="1" dirty="0" smtClean="0"/>
              <a:t> В самом деле, если бы число десятков множимого </a:t>
            </a:r>
          </a:p>
          <a:p>
            <a:r>
              <a:rPr lang="ru-RU" sz="2000" b="1" dirty="0" smtClean="0"/>
              <a:t>было бы больше 1, например, 2, то произведение </a:t>
            </a:r>
          </a:p>
          <a:p>
            <a:r>
              <a:rPr lang="ru-RU" sz="2000" b="1" dirty="0" smtClean="0"/>
              <a:t>множимого на 8 дало бы четырёхзначное число. </a:t>
            </a:r>
          </a:p>
          <a:p>
            <a:r>
              <a:rPr lang="ru-RU" sz="2000" b="1" dirty="0" smtClean="0"/>
              <a:t>Значит, пример  расшифровывается так:  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877990" y="1071546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571472" y="3714752"/>
            <a:ext cx="1262536" cy="1146397"/>
            <a:chOff x="5286380" y="4857760"/>
            <a:chExt cx="1262536" cy="1146397"/>
          </a:xfrm>
        </p:grpSpPr>
        <p:sp>
          <p:nvSpPr>
            <p:cNvPr id="12" name="TextBox 11"/>
            <p:cNvSpPr txBox="1"/>
            <p:nvPr/>
          </p:nvSpPr>
          <p:spPr>
            <a:xfrm>
              <a:off x="5461759" y="4857760"/>
              <a:ext cx="10871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Ariston" pitchFamily="66" charset="0"/>
                </a:rPr>
                <a:t>1 1 7</a:t>
              </a:r>
              <a:endParaRPr lang="ru-RU" sz="3600" dirty="0">
                <a:latin typeface="Ariston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33263" y="5357826"/>
              <a:ext cx="4171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Ariston" pitchFamily="66" charset="0"/>
                </a:rPr>
                <a:t>8</a:t>
              </a:r>
              <a:endParaRPr lang="ru-RU" sz="3600" dirty="0">
                <a:latin typeface="Ariston" pitchFamily="66" charset="0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5533197" y="5857892"/>
              <a:ext cx="85725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286380" y="5274246"/>
              <a:ext cx="336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Х</a:t>
              </a:r>
              <a:endParaRPr lang="ru-RU" dirty="0"/>
            </a:p>
          </p:txBody>
        </p:sp>
      </p:grpSp>
      <p:pic>
        <p:nvPicPr>
          <p:cNvPr id="20" name="Рисунок 19" descr="arg-3-25-trans-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05" y="5072074"/>
            <a:ext cx="866775" cy="838200"/>
          </a:xfrm>
          <a:prstGeom prst="rect">
            <a:avLst/>
          </a:prstGeom>
        </p:spPr>
      </p:pic>
      <p:pic>
        <p:nvPicPr>
          <p:cNvPr id="21" name="Рисунок 20" descr="arg-6-25-trans-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4786322"/>
            <a:ext cx="1000132" cy="829390"/>
          </a:xfrm>
          <a:prstGeom prst="rect">
            <a:avLst/>
          </a:prstGeom>
        </p:spPr>
      </p:pic>
      <p:pic>
        <p:nvPicPr>
          <p:cNvPr id="22" name="Рисунок 21" descr="arg-9-25-trans-y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714884"/>
            <a:ext cx="923925" cy="85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10" grpId="0"/>
      <p:bldP spid="11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179</TotalTime>
  <Words>849</Words>
  <PresentationFormat>Экран (4:3)</PresentationFormat>
  <Paragraphs>145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завхоз</cp:lastModifiedBy>
  <cp:revision>23</cp:revision>
  <dcterms:modified xsi:type="dcterms:W3CDTF">2010-01-29T13:34:56Z</dcterms:modified>
</cp:coreProperties>
</file>